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9144000"/>
  <p:notesSz cx="6858000" cy="9144000"/>
  <p:embeddedFontLst>
    <p:embeddedFont>
      <p:font typeface="Lora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dylan savoi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.fntdata"/><Relationship Id="rId20" Type="http://schemas.openxmlformats.org/officeDocument/2006/relationships/slide" Target="slides/slide14.xml"/><Relationship Id="rId42" Type="http://schemas.openxmlformats.org/officeDocument/2006/relationships/font" Target="fonts/Lora-boldItalic.fntdata"/><Relationship Id="rId41" Type="http://schemas.openxmlformats.org/officeDocument/2006/relationships/font" Target="fonts/Lora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Lora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7-27T12:36:54.696">
    <p:pos x="1353" y="1540"/>
    <p:text>Mention the role of omega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07-27T11:21:08.804">
    <p:pos x="517" y="3325"/>
    <p:text>The general solution can be rewritten in order to highlight the null-space projection. r is the (weighted) projected vector.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" name="Google Shape;4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4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dcd4c7abd_0_20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g8dcd4c7abd_0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8" name="Google Shape;138;g8dcd4c7abd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dcd4c7abd_0_24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g8dcd4c7abd_0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9" name="Google Shape;149;g8dcd4c7abd_0_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dcd4c7abd_0_12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g8dcd4c7abd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0" name="Google Shape;160;g8dcd4c7abd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dcd4c7abd_0_13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g8dcd4c7abd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2" name="Google Shape;172;g8dcd4c7abd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dcd4c7abd_0_17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g8dcd4c7abd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3" name="Google Shape;183;g8dcd4c7abd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dcd4c7abd_0_18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8dcd4c7abd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4" name="Google Shape;194;g8dcd4c7abd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dcd4c7abd_0_26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g8dcd4c7abd_0_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6" name="Google Shape;206;g8dcd4c7abd_0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dcd4c7abd_0_22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g8dcd4c7abd_0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6" name="Google Shape;216;g8dcd4c7abd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dcd4c7abd_0_25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g8dcd4c7abd_0_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6" name="Google Shape;226;g8dcd4c7abd_0_2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dcd4c7abd_0_29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g8dcd4c7abd_0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6" name="Google Shape;236;g8dcd4c7abd_0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cb9711e69_3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g8cb9711e69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" name="Google Shape;53;g8cb9711e69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dcd4c7abd_0_28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g8dcd4c7abd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6" name="Google Shape;246;g8dcd4c7abd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dcd4c7abd_0_30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g8dcd4c7abd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6" name="Google Shape;256;g8dcd4c7abd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dcd4c7abd_0_3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g8dcd4c7abd_0_3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5" name="Google Shape;275;g8dcd4c7abd_0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dcd4c7abd_0_33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g8dcd4c7abd_0_3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4" name="Google Shape;284;g8dcd4c7abd_0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dcd4c7abd_0_35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g8dcd4c7abd_0_3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4" name="Google Shape;294;g8dcd4c7abd_0_3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dcd4c7abd_0_38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g8dcd4c7abd_0_3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4" name="Google Shape;304;g8dcd4c7abd_0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dcd4c7abd_1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g8dcd4c7abd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3" name="Google Shape;313;g8dcd4c7abd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cd4c7abd_0_39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g8dcd4c7abd_0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2" name="Google Shape;322;g8dcd4c7abd_0_3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dcd4c7abd_0_40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g8dcd4c7abd_0_4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2" name="Google Shape;332;g8dcd4c7abd_0_4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dcd4c7abd_0_4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g8dcd4c7abd_0_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2" name="Google Shape;342;g8dcd4c7abd_0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58a381b6b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g758a381b6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g758a381b6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dcd4c7abd_1_1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0" name="Google Shape;350;g8dcd4c7abd_1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1" name="Google Shape;351;g8dcd4c7abd_1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cb9711e69_1_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g8cb9711e69_1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0" name="Google Shape;360;g8cb9711e69_1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cb9711e69_1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g8cb9711e69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9" name="Google Shape;369;g8cb9711e69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dcd4c7abd_0_2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g8dcd4c7abd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3" name="Google Shape;73;g8dcd4c7abd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dcd4c7abd_0_9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8dcd4c7abd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3" name="Google Shape;83;g8dcd4c7abd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dcd4c7abd_0_4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g8dcd4c7abd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4" name="Google Shape;94;g8dcd4c7abd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dcd4c7abd_0_6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g8dcd4c7abd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4" name="Google Shape;104;g8dcd4c7abd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dcd4c7abd_0_8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g8dcd4c7abd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6" name="Google Shape;116;g8dcd4c7abd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dcd4c7abd_0_10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g8dcd4c7abd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7" name="Google Shape;127;g8dcd4c7abd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1116012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116012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1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2" name="Google Shape;12;p1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"/>
          <p:cNvSpPr txBox="1"/>
          <p:nvPr>
            <p:ph type="title"/>
          </p:nvPr>
        </p:nvSpPr>
        <p:spPr>
          <a:xfrm>
            <a:off x="1116012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1116012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1262300" y="6070600"/>
            <a:ext cx="2283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Dylan Savoia, Alessio Ragno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.xml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11/22/2019</a:t>
            </a:r>
            <a:endParaRPr/>
          </a:p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endParaRPr/>
          </a:p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2132225" y="1023925"/>
            <a:ext cx="6376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Short Preview Optimization Approach to Minimize The (Inverse Inertia Weighted) Norm of The Joint Torque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44" name="Google Shape;44;p5"/>
          <p:cNvSpPr txBox="1"/>
          <p:nvPr>
            <p:ph type="ctrTitle"/>
          </p:nvPr>
        </p:nvSpPr>
        <p:spPr>
          <a:xfrm>
            <a:off x="2132225" y="409575"/>
            <a:ext cx="6211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Robotics II Project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5"/>
          <p:cNvGrpSpPr/>
          <p:nvPr/>
        </p:nvGrpSpPr>
        <p:grpSpPr>
          <a:xfrm>
            <a:off x="0" y="2759075"/>
            <a:ext cx="9146023" cy="4098798"/>
            <a:chOff x="0" y="1738"/>
            <a:chExt cx="5761" cy="2582"/>
          </a:xfrm>
        </p:grpSpPr>
        <p:pic>
          <p:nvPicPr>
            <p:cNvPr id="46" name="Google Shape;46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158"/>
              <a:ext cx="5761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6" y="1738"/>
              <a:ext cx="4443" cy="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5"/>
          <p:cNvSpPr txBox="1"/>
          <p:nvPr/>
        </p:nvSpPr>
        <p:spPr>
          <a:xfrm>
            <a:off x="4572000" y="3557150"/>
            <a:ext cx="39363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Faculty of Information Engineering, Informatics, and Statistics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Department of Computer, Control, and Management Engineering “Antonio Ruberti”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Master’s Degree in Artificial Intelligence and Robotics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Alessio Ragno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Dylan Savoia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4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Inverse Inertia Torque Norm (MTIWN)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745750" y="1172175"/>
            <a:ext cx="76362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Use the same approach to minimize the Inverse Weighted Torque Norm: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which has the form of the general solution, applying the following substitutions:</a:t>
            </a:r>
            <a:endParaRPr sz="2200"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50" y="2161025"/>
            <a:ext cx="6573101" cy="14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875" y="4764400"/>
            <a:ext cx="3664248" cy="10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5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Min. Squared Inv</a:t>
            </a:r>
            <a:r>
              <a:rPr lang="en-US"/>
              <a:t>. Inertia </a:t>
            </a:r>
            <a:r>
              <a:rPr lang="en-US"/>
              <a:t>Torque Norm (MTSIWN)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5"/>
          <p:cNvSpPr txBox="1"/>
          <p:nvPr>
            <p:ph idx="1" type="body"/>
          </p:nvPr>
        </p:nvSpPr>
        <p:spPr>
          <a:xfrm>
            <a:off x="745750" y="1172175"/>
            <a:ext cx="76362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And finally do the same for </a:t>
            </a:r>
            <a:r>
              <a:rPr lang="en-US" sz="2200"/>
              <a:t>the Squared Inverse Weighted Torque Norm: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which has the form of the general solution, applying the following substitutions:</a:t>
            </a:r>
            <a:endParaRPr sz="2200"/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786" y="2228513"/>
            <a:ext cx="6358130" cy="13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867" y="4717687"/>
            <a:ext cx="5324266" cy="10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669550" y="1095975"/>
            <a:ext cx="81057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To prevent long term unstable behavior: include an estimation of the future robot state during the optimization process (Short Preview</a:t>
            </a:r>
            <a:r>
              <a:rPr baseline="30000" lang="en-US" sz="2100"/>
              <a:t>1</a:t>
            </a:r>
            <a:r>
              <a:rPr lang="en-US" sz="2100"/>
              <a:t>). The method leads to the following optimization problem:</a:t>
            </a:r>
            <a:endParaRPr sz="2100"/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938" y="2446050"/>
            <a:ext cx="4848125" cy="273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6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 Preview Method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35850" y="5546750"/>
            <a:ext cx="90723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000"/>
              <a:t>K. Al Khudir, G. Halvorsen, L. Lanari, and A. De Luca. Stable torque optimization for redundant robots using a short preview. IEEE Robotics and Automation Letters, 4(2):2046–2053, 2019.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168" name="Google Shape;168;p16"/>
          <p:cNvCxnSpPr/>
          <p:nvPr/>
        </p:nvCxnSpPr>
        <p:spPr>
          <a:xfrm>
            <a:off x="249400" y="5554125"/>
            <a:ext cx="4141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 Preview Method  (contd.)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475" y="2194649"/>
            <a:ext cx="4837050" cy="12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525" y="4007801"/>
            <a:ext cx="5724950" cy="1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 txBox="1"/>
          <p:nvPr>
            <p:ph idx="1" type="body"/>
          </p:nvPr>
        </p:nvSpPr>
        <p:spPr>
          <a:xfrm>
            <a:off x="745750" y="1095975"/>
            <a:ext cx="75597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Some useful notation….</a:t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8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 Preview Method  (contd.)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745750" y="1095975"/>
            <a:ext cx="75597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The problem becomes nonlinear in the joint acceleration. This requires to apply the following approximations: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where</a:t>
            </a:r>
            <a:endParaRPr sz="2200"/>
          </a:p>
        </p:txBody>
      </p:sp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800" y="2108625"/>
            <a:ext cx="5066399" cy="21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300" y="4764573"/>
            <a:ext cx="2253401" cy="11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9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 Preview Method  (contd.)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9"/>
          <p:cNvSpPr txBox="1"/>
          <p:nvPr>
            <p:ph idx="1" type="body"/>
          </p:nvPr>
        </p:nvSpPr>
        <p:spPr>
          <a:xfrm>
            <a:off x="745750" y="1095975"/>
            <a:ext cx="75597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can rewrite the torque norm at time step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where 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00" name="Google Shape;2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425" y="1153373"/>
            <a:ext cx="1156650" cy="3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912" y="1517900"/>
            <a:ext cx="5308175" cy="33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200" y="5005975"/>
            <a:ext cx="4207576" cy="9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 Preview: Model Based Preview (MBP)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 txBox="1"/>
          <p:nvPr>
            <p:ph idx="1" type="body"/>
          </p:nvPr>
        </p:nvSpPr>
        <p:spPr>
          <a:xfrm>
            <a:off x="745750" y="1095975"/>
            <a:ext cx="75597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The problem can now be expressed in the general solution form with the following substitutions: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700" y="2179975"/>
            <a:ext cx="4404599" cy="357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 txBox="1"/>
          <p:nvPr>
            <p:ph idx="1" type="body"/>
          </p:nvPr>
        </p:nvSpPr>
        <p:spPr>
          <a:xfrm>
            <a:off x="745750" y="1019775"/>
            <a:ext cx="7636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use </a:t>
            </a:r>
            <a:r>
              <a:rPr lang="en-US" sz="2200"/>
              <a:t>the same approach to minimize the Inverse Weighted Torque Norm with the Short Preview method:</a:t>
            </a:r>
            <a:endParaRPr sz="2200"/>
          </a:p>
        </p:txBody>
      </p:sp>
      <p:sp>
        <p:nvSpPr>
          <p:cNvPr id="221" name="Google Shape;221;p21"/>
          <p:cNvSpPr txBox="1"/>
          <p:nvPr>
            <p:ph idx="4294967295" type="ctrTitle"/>
          </p:nvPr>
        </p:nvSpPr>
        <p:spPr>
          <a:xfrm>
            <a:off x="811200" y="408225"/>
            <a:ext cx="7802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Based </a:t>
            </a:r>
            <a:r>
              <a:rPr lang="en-US"/>
              <a:t>Inv. Inertia Weighted Preview (MBIWP)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613" y="2067375"/>
            <a:ext cx="4392787" cy="377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2"/>
          <p:cNvSpPr txBox="1"/>
          <p:nvPr>
            <p:ph idx="1" type="body"/>
          </p:nvPr>
        </p:nvSpPr>
        <p:spPr>
          <a:xfrm>
            <a:off x="745750" y="1172175"/>
            <a:ext cx="7636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where the substitutions in the general solution now become:</a:t>
            </a:r>
            <a:endParaRPr sz="2200"/>
          </a:p>
        </p:txBody>
      </p:sp>
      <p:sp>
        <p:nvSpPr>
          <p:cNvPr id="231" name="Google Shape;231;p22"/>
          <p:cNvSpPr txBox="1"/>
          <p:nvPr>
            <p:ph idx="4294967295" type="ctrTitle"/>
          </p:nvPr>
        </p:nvSpPr>
        <p:spPr>
          <a:xfrm>
            <a:off x="811200" y="408225"/>
            <a:ext cx="7802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Based Inv. Inertia Weighted Preview (MBIWP)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375" y="1754100"/>
            <a:ext cx="4819950" cy="40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3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3"/>
          <p:cNvSpPr txBox="1"/>
          <p:nvPr>
            <p:ph idx="1" type="body"/>
          </p:nvPr>
        </p:nvSpPr>
        <p:spPr>
          <a:xfrm>
            <a:off x="745750" y="1019775"/>
            <a:ext cx="77124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Finally we do the same for the Squared Inv. Inertia Weighted Torque Norm for which the problem can be expressed as:</a:t>
            </a:r>
            <a:endParaRPr sz="2100"/>
          </a:p>
        </p:txBody>
      </p:sp>
      <p:sp>
        <p:nvSpPr>
          <p:cNvPr id="241" name="Google Shape;241;p23"/>
          <p:cNvSpPr txBox="1"/>
          <p:nvPr>
            <p:ph idx="4294967295" type="ctrTitle"/>
          </p:nvPr>
        </p:nvSpPr>
        <p:spPr>
          <a:xfrm>
            <a:off x="811200" y="408225"/>
            <a:ext cx="7802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MB </a:t>
            </a:r>
            <a:r>
              <a:rPr lang="en-US"/>
              <a:t>Squared Inv. Inertia Weighted Preview (MBSIWP)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200" y="2077300"/>
            <a:ext cx="4293508" cy="377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6"/>
          <p:cNvSpPr txBox="1"/>
          <p:nvPr>
            <p:ph idx="1" type="body"/>
          </p:nvPr>
        </p:nvSpPr>
        <p:spPr>
          <a:xfrm>
            <a:off x="1116000" y="1473000"/>
            <a:ext cx="7559700" cy="3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can achieve torque norm minimization, optimizing different targets (depending on the weighting)</a:t>
            </a:r>
            <a:endParaRPr baseline="30000" sz="2200"/>
          </a:p>
        </p:txBody>
      </p:sp>
      <p:sp>
        <p:nvSpPr>
          <p:cNvPr id="57" name="Google Shape;57;p6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Torque Norm Minimization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701" y="2504652"/>
            <a:ext cx="5455249" cy="30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/>
          <p:nvPr/>
        </p:nvSpPr>
        <p:spPr>
          <a:xfrm>
            <a:off x="7613375" y="2769700"/>
            <a:ext cx="1133100" cy="25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MTN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MTSIWN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MTIWN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24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745750" y="1019775"/>
            <a:ext cx="7636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adapt the general solution with these substitutions:</a:t>
            </a:r>
            <a:endParaRPr sz="2200"/>
          </a:p>
        </p:txBody>
      </p:sp>
      <p:sp>
        <p:nvSpPr>
          <p:cNvPr id="251" name="Google Shape;251;p24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MB Squared Inv. Inertia Weighted Preview (MBSIWP)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338" y="1779150"/>
            <a:ext cx="5355035" cy="39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25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5"/>
          <p:cNvSpPr txBox="1"/>
          <p:nvPr>
            <p:ph idx="1" type="body"/>
          </p:nvPr>
        </p:nvSpPr>
        <p:spPr>
          <a:xfrm>
            <a:off x="745750" y="1095975"/>
            <a:ext cx="7636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To reduce joint-motion oscillation we minimize the difference between the torque and a given reference:</a:t>
            </a:r>
            <a:endParaRPr sz="2200"/>
          </a:p>
        </p:txBody>
      </p:sp>
      <p:sp>
        <p:nvSpPr>
          <p:cNvPr id="261" name="Google Shape;261;p25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Damping In The Null-Space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206" y="2336763"/>
            <a:ext cx="2741038" cy="5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425" y="2296125"/>
            <a:ext cx="4016775" cy="6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512" y="3647687"/>
            <a:ext cx="3218650" cy="8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7763" y="3488250"/>
            <a:ext cx="4782299" cy="1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3963" y="5141600"/>
            <a:ext cx="3044300" cy="8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/>
        </p:nvSpPr>
        <p:spPr>
          <a:xfrm>
            <a:off x="1440025" y="2752775"/>
            <a:ext cx="1384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Target Torque</a:t>
            </a:r>
            <a:endParaRPr sz="1200"/>
          </a:p>
        </p:txBody>
      </p:sp>
      <p:sp>
        <p:nvSpPr>
          <p:cNvPr id="268" name="Google Shape;268;p25"/>
          <p:cNvSpPr txBox="1"/>
          <p:nvPr/>
        </p:nvSpPr>
        <p:spPr>
          <a:xfrm>
            <a:off x="5187250" y="2752775"/>
            <a:ext cx="27765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Resulting Joint acceleration (assuming D</a:t>
            </a:r>
            <a:r>
              <a:rPr baseline="-25000" lang="en-US" sz="1200"/>
              <a:t>k</a:t>
            </a:r>
            <a:r>
              <a:rPr lang="en-US" sz="1200"/>
              <a:t> = d</a:t>
            </a:r>
            <a:r>
              <a:rPr i="1" lang="en-US" sz="1200">
                <a:latin typeface="Lora"/>
                <a:ea typeface="Lora"/>
                <a:cs typeface="Lora"/>
                <a:sym typeface="Lora"/>
              </a:rPr>
              <a:t>I</a:t>
            </a:r>
            <a:r>
              <a:rPr lang="en-US" sz="12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1200"/>
              <a:t>&gt; 0)</a:t>
            </a:r>
            <a:endParaRPr sz="1200"/>
          </a:p>
        </p:txBody>
      </p:sp>
      <p:sp>
        <p:nvSpPr>
          <p:cNvPr id="269" name="Google Shape;269;p25"/>
          <p:cNvSpPr txBox="1"/>
          <p:nvPr/>
        </p:nvSpPr>
        <p:spPr>
          <a:xfrm>
            <a:off x="952487" y="4422450"/>
            <a:ext cx="2102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Minimization Problem</a:t>
            </a:r>
            <a:endParaRPr sz="1200"/>
          </a:p>
        </p:txBody>
      </p:sp>
      <p:sp>
        <p:nvSpPr>
          <p:cNvPr id="270" name="Google Shape;270;p25"/>
          <p:cNvSpPr txBox="1"/>
          <p:nvPr/>
        </p:nvSpPr>
        <p:spPr>
          <a:xfrm>
            <a:off x="4821276" y="4586175"/>
            <a:ext cx="3437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Minimization Problem with Preview Window </a:t>
            </a:r>
            <a:endParaRPr sz="1200"/>
          </a:p>
        </p:txBody>
      </p:sp>
      <p:sp>
        <p:nvSpPr>
          <p:cNvPr id="271" name="Google Shape;271;p25"/>
          <p:cNvSpPr txBox="1"/>
          <p:nvPr/>
        </p:nvSpPr>
        <p:spPr>
          <a:xfrm>
            <a:off x="821950" y="5279950"/>
            <a:ext cx="2102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Final substitutions in </a:t>
            </a:r>
            <a:r>
              <a:rPr b="1" lang="en-US" sz="1200"/>
              <a:t>r</a:t>
            </a:r>
            <a:r>
              <a:rPr lang="en-US" sz="1200"/>
              <a:t> </a:t>
            </a:r>
            <a:r>
              <a:rPr lang="en-US" sz="1200"/>
              <a:t>and</a:t>
            </a:r>
            <a:r>
              <a:rPr lang="en-US" sz="1200"/>
              <a:t> </a:t>
            </a:r>
            <a:r>
              <a:rPr b="1" lang="en-US" sz="1200"/>
              <a:t>Q </a:t>
            </a:r>
            <a:r>
              <a:rPr lang="en-US" sz="1200"/>
              <a:t>needed for the damping.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6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"/>
          <p:cNvSpPr txBox="1"/>
          <p:nvPr>
            <p:ph idx="1" type="body"/>
          </p:nvPr>
        </p:nvSpPr>
        <p:spPr>
          <a:xfrm>
            <a:off x="745750" y="1019775"/>
            <a:ext cx="76362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Results are obtained with the same settings of the original paper: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</a:t>
            </a:r>
            <a:r>
              <a:rPr baseline="-25000" lang="en-US" sz="2200"/>
              <a:t>s</a:t>
            </a:r>
            <a:r>
              <a:rPr lang="en-US" sz="2200"/>
              <a:t> = 0.001 s</a:t>
            </a:r>
            <a:endParaRPr sz="2200"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D</a:t>
            </a:r>
            <a:r>
              <a:rPr baseline="-25000" lang="en-US" sz="2200"/>
              <a:t>k</a:t>
            </a:r>
            <a:r>
              <a:rPr lang="en-US" sz="2200"/>
              <a:t> = 10 </a:t>
            </a:r>
            <a:r>
              <a:rPr i="1" lang="en-US" sz="2200">
                <a:latin typeface="Lora"/>
                <a:ea typeface="Lora"/>
                <a:cs typeface="Lora"/>
                <a:sym typeface="Lora"/>
              </a:rPr>
              <a:t>I</a:t>
            </a:r>
            <a:endParaRPr i="1"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K</a:t>
            </a:r>
            <a:r>
              <a:rPr baseline="-25000" lang="en-US" sz="2200"/>
              <a:t>P</a:t>
            </a:r>
            <a:r>
              <a:rPr lang="en-US" sz="2200"/>
              <a:t> = 10</a:t>
            </a:r>
            <a:r>
              <a:rPr i="1" lang="en-US" sz="2200"/>
              <a:t> </a:t>
            </a:r>
            <a:r>
              <a:rPr i="1" lang="en-US" sz="2200">
                <a:latin typeface="Lora"/>
                <a:ea typeface="Lora"/>
                <a:cs typeface="Lora"/>
                <a:sym typeface="Lora"/>
              </a:rPr>
              <a:t>I</a:t>
            </a:r>
            <a:endParaRPr i="1" sz="2200"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K</a:t>
            </a:r>
            <a:r>
              <a:rPr baseline="-25000" lang="en-US" sz="2200"/>
              <a:t>D</a:t>
            </a:r>
            <a:r>
              <a:rPr lang="en-US" sz="2200"/>
              <a:t> = </a:t>
            </a:r>
            <a:r>
              <a:rPr i="1" lang="en-US" sz="2200">
                <a:latin typeface="Lora"/>
                <a:ea typeface="Lora"/>
                <a:cs typeface="Lora"/>
                <a:sym typeface="Lora"/>
              </a:rPr>
              <a:t>I</a:t>
            </a:r>
            <a:endParaRPr i="1" sz="2200"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 = 100 → T = 100 T</a:t>
            </a:r>
            <a:r>
              <a:rPr baseline="-25000" lang="en-US" sz="2200"/>
              <a:t>s</a:t>
            </a:r>
            <a:r>
              <a:rPr lang="en-US" sz="2200"/>
              <a:t> = 0.1 s</a:t>
            </a:r>
            <a:endParaRPr sz="2200"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 = 1.4142 m/s</a:t>
            </a:r>
            <a:r>
              <a:rPr baseline="30000" lang="en-US" sz="2200"/>
              <a:t>2</a:t>
            </a:r>
            <a:endParaRPr baseline="30000" sz="2200"/>
          </a:p>
        </p:txBody>
      </p:sp>
      <p:sp>
        <p:nvSpPr>
          <p:cNvPr id="280" name="Google Shape;280;p26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Experimental Setup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27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Long Path - Velocity and Torque Norm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038" y="3457371"/>
            <a:ext cx="5075970" cy="257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012" y="858825"/>
            <a:ext cx="5075985" cy="257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28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8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Long Path - Joint Profiles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1725"/>
            <a:ext cx="8839201" cy="477794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 txBox="1"/>
          <p:nvPr/>
        </p:nvSpPr>
        <p:spPr>
          <a:xfrm>
            <a:off x="7478550" y="151125"/>
            <a:ext cx="13842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Only for general differences in behavior. Cannot pinpoint specific methods.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29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9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Long Path - Motions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904" y="1305350"/>
            <a:ext cx="6395593" cy="42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30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Long Path - Work &amp; Impulse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25" y="1699500"/>
            <a:ext cx="8301550" cy="3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31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Short Path - Velocity and Torque Norm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9" y="3459516"/>
            <a:ext cx="5029198" cy="25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400" y="960175"/>
            <a:ext cx="5029198" cy="256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32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2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Short Path - Joint Profiles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2"/>
          <p:cNvPicPr preferRelativeResize="0"/>
          <p:nvPr/>
        </p:nvPicPr>
        <p:blipFill rotWithShape="1">
          <a:blip r:embed="rId3">
            <a:alphaModFix/>
          </a:blip>
          <a:srcRect b="0" l="69" r="59" t="0"/>
          <a:stretch/>
        </p:blipFill>
        <p:spPr>
          <a:xfrm>
            <a:off x="152400" y="1141725"/>
            <a:ext cx="8839201" cy="477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 txBox="1"/>
          <p:nvPr/>
        </p:nvSpPr>
        <p:spPr>
          <a:xfrm>
            <a:off x="7478550" y="151125"/>
            <a:ext cx="13842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Only for general differences in behavior. Cannot pinpoint specific methods.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33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Short Path - Motions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00" y="1002663"/>
            <a:ext cx="7180601" cy="48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116000" y="1549200"/>
            <a:ext cx="7559700" cy="3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If the number of DOF of the robot (n) is bigger than the number of task constraints (m) the robot is </a:t>
            </a:r>
            <a:r>
              <a:rPr b="1" lang="en-US" sz="2200"/>
              <a:t>redundant</a:t>
            </a:r>
            <a:r>
              <a:rPr lang="en-US" sz="2200"/>
              <a:t> with respect to the task</a:t>
            </a:r>
            <a:br>
              <a:rPr lang="en-US" sz="2200"/>
            </a:br>
            <a:br>
              <a:rPr lang="en-US" sz="2200"/>
            </a:br>
            <a:r>
              <a:rPr lang="en-US" sz="2200"/>
              <a:t>The redundancy can be exploited to solve additional constraints like locally minimizing the </a:t>
            </a:r>
            <a:r>
              <a:rPr b="1" lang="en-US" sz="2200"/>
              <a:t>torque norm</a:t>
            </a:r>
            <a:r>
              <a:rPr lang="en-US" sz="2200"/>
              <a:t> projecting the desired behavior in the Null Space of the solution (to not affect the main task)</a:t>
            </a:r>
            <a:br>
              <a:rPr lang="en-US" sz="2200"/>
            </a:br>
            <a:endParaRPr baseline="30000" sz="2200"/>
          </a:p>
        </p:txBody>
      </p:sp>
      <p:sp>
        <p:nvSpPr>
          <p:cNvPr id="68" name="Google Shape;68;p7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Redundant Robots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34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4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Short Path - Work &amp; Impulse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75" y="1681600"/>
            <a:ext cx="8266450" cy="349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35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5"/>
          <p:cNvSpPr txBox="1"/>
          <p:nvPr>
            <p:ph idx="1" type="body"/>
          </p:nvPr>
        </p:nvSpPr>
        <p:spPr>
          <a:xfrm>
            <a:off x="753900" y="1440550"/>
            <a:ext cx="7704300" cy="3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The tasks we experimented on, may be too simple to evaluate more complex behavior that can arise from the application of the different methods.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Minimizing the torque, taking into account the estimation of the future state of the robot, can lead to a smoother motion. </a:t>
            </a:r>
            <a:br>
              <a:rPr lang="en-US" sz="2200"/>
            </a:b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see that using the damping and a weighted torque norm already results in a less sharp motion.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65" name="Google Shape;365;p35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" name="Google Shape;372;p36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6"/>
          <p:cNvSpPr txBox="1"/>
          <p:nvPr>
            <p:ph idx="1" type="body"/>
          </p:nvPr>
        </p:nvSpPr>
        <p:spPr>
          <a:xfrm>
            <a:off x="719850" y="989325"/>
            <a:ext cx="7704300" cy="46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Using an adaptive time window might further help the effectiveness of the estimation, specifically by choosing a smaller window when possible in order to not approximate more than </a:t>
            </a:r>
            <a:r>
              <a:rPr lang="en-US" sz="2200"/>
              <a:t>necessary</a:t>
            </a:r>
            <a:r>
              <a:rPr lang="en-US" sz="2200"/>
              <a:t>.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On the other hand, a tiny window may not be helpful as it would simply degenerate to the vanilla approach.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assume there is a function of velocity and acceleration that can optimally predict the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best value for the preview-window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size (p), hence it may be possible 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to train a RL agent, to approximate 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that function.</a:t>
            </a:r>
            <a:endParaRPr sz="2200"/>
          </a:p>
        </p:txBody>
      </p:sp>
      <p:sp>
        <p:nvSpPr>
          <p:cNvPr id="374" name="Google Shape;374;p36"/>
          <p:cNvSpPr txBox="1"/>
          <p:nvPr>
            <p:ph idx="4294967295" type="ctrTitle"/>
          </p:nvPr>
        </p:nvSpPr>
        <p:spPr>
          <a:xfrm>
            <a:off x="811200" y="408225"/>
            <a:ext cx="7995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075" y="4288275"/>
            <a:ext cx="3331251" cy="12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8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Robot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625" y="3429002"/>
            <a:ext cx="4944450" cy="25071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>
            <p:ph idx="1" type="body"/>
          </p:nvPr>
        </p:nvSpPr>
        <p:spPr>
          <a:xfrm>
            <a:off x="1116000" y="1292075"/>
            <a:ext cx="75597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deal with a 3R planar robot placed on a horizontal plane, which allows us to neglect the effect of gravity.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link </a:t>
            </a:r>
            <a:r>
              <a:rPr lang="en-US" sz="2200"/>
              <a:t>mass (m = 10kg) uniformly distributed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link length L = 1m 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moment of inertia I</a:t>
            </a:r>
            <a:r>
              <a:rPr baseline="-25000" lang="en-US" sz="2200"/>
              <a:t>L</a:t>
            </a:r>
            <a:r>
              <a:rPr lang="en-US" sz="2200"/>
              <a:t> = ml</a:t>
            </a:r>
            <a:r>
              <a:rPr baseline="30000" lang="en-US" sz="2200"/>
              <a:t>2</a:t>
            </a:r>
            <a:r>
              <a:rPr lang="en-US" sz="2200"/>
              <a:t>/12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relative joints positions (DH notation)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9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9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Task Details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9"/>
          <p:cNvSpPr txBox="1"/>
          <p:nvPr>
            <p:ph idx="1" type="body"/>
          </p:nvPr>
        </p:nvSpPr>
        <p:spPr>
          <a:xfrm>
            <a:off x="1116000" y="1292075"/>
            <a:ext cx="75597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want to perform a bang-bang profile on a linear path on a Cartesian plane (degree of redundancy n - m = 1)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Two versions of the task: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long: 1.1738 m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short: 0.2828 m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Given the task kinematics                  we define the first- and second- order differential relations</a:t>
            </a:r>
            <a:endParaRPr sz="2200"/>
          </a:p>
        </p:txBody>
      </p:sp>
      <p:pic>
        <p:nvPicPr>
          <p:cNvPr id="89" name="Google Shape;8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225" y="3660700"/>
            <a:ext cx="1150655" cy="3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428" y="4502420"/>
            <a:ext cx="3585147" cy="13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0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0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Model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599" y="2245591"/>
            <a:ext cx="7056798" cy="350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00" y="1230801"/>
            <a:ext cx="8329001" cy="5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1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1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Model  (contd.)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1"/>
          <p:cNvSpPr txBox="1"/>
          <p:nvPr>
            <p:ph idx="1" type="body"/>
          </p:nvPr>
        </p:nvSpPr>
        <p:spPr>
          <a:xfrm>
            <a:off x="1116000" y="1292075"/>
            <a:ext cx="75597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Given that </a:t>
            </a:r>
            <a:endParaRPr sz="2200"/>
          </a:p>
        </p:txBody>
      </p:sp>
      <p:pic>
        <p:nvPicPr>
          <p:cNvPr id="110" name="Google Shape;11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700" y="1331825"/>
            <a:ext cx="2790879" cy="3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561" y="1808550"/>
            <a:ext cx="7342577" cy="22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150" y="4083602"/>
            <a:ext cx="5433400" cy="14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2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Minimum Torque Norm Solution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2"/>
          <p:cNvSpPr txBox="1"/>
          <p:nvPr>
            <p:ph idx="1" type="body"/>
          </p:nvPr>
        </p:nvSpPr>
        <p:spPr>
          <a:xfrm>
            <a:off x="1116000" y="1292075"/>
            <a:ext cx="75597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The problem can be </a:t>
            </a:r>
            <a:r>
              <a:rPr lang="en-US" sz="2200"/>
              <a:t>defined</a:t>
            </a:r>
            <a:r>
              <a:rPr lang="en-US" sz="2200"/>
              <a:t> as a standard linear-quadratic optimization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with the following unique solution</a:t>
            </a:r>
            <a:endParaRPr sz="2200"/>
          </a:p>
        </p:txBody>
      </p:sp>
      <p:pic>
        <p:nvPicPr>
          <p:cNvPr id="122" name="Google Shape;12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625" y="2199870"/>
            <a:ext cx="5234450" cy="19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700" y="4837050"/>
            <a:ext cx="3848602" cy="11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3"/>
          <p:cNvSpPr txBox="1"/>
          <p:nvPr/>
        </p:nvSpPr>
        <p:spPr>
          <a:xfrm>
            <a:off x="1954212" y="630237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3"/>
          <p:cNvSpPr txBox="1"/>
          <p:nvPr>
            <p:ph idx="4294967295" type="ctrTitle"/>
          </p:nvPr>
        </p:nvSpPr>
        <p:spPr>
          <a:xfrm>
            <a:off x="1116000" y="408225"/>
            <a:ext cx="755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inimum Torque Norm Optimization (MTN)</a:t>
            </a:r>
            <a:endParaRPr b="1" i="0" sz="2400" u="non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1116000" y="1292075"/>
            <a:ext cx="7559700" cy="4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can perform the following substitutions to the general solution to minimize the torque norm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To reduce tracking error during motion, a stabilizing PD feedback control term is inserted at the task level in b</a:t>
            </a:r>
            <a:endParaRPr sz="2200"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363" y="2170356"/>
            <a:ext cx="4691275" cy="18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339" y="5193675"/>
            <a:ext cx="5933022" cy="5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 sapienza">
  <a:themeElements>
    <a:clrScheme name="la sapienza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BBE0E3"/>
      </a:accent4>
      <a:accent5>
        <a:srgbClr val="FFFF00"/>
      </a:accent5>
      <a:accent6>
        <a:srgbClr val="FFFFFF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